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2" r:id="rId7"/>
    <p:sldId id="270" r:id="rId8"/>
    <p:sldId id="273" r:id="rId9"/>
    <p:sldId id="268" r:id="rId10"/>
    <p:sldId id="269" r:id="rId11"/>
  </p:sldIdLst>
  <p:sldSz cx="12192000" cy="6858000"/>
  <p:notesSz cx="6858000" cy="12192000"/>
  <p:embeddedFontLst>
    <p:embeddedFont>
      <p:font typeface="MiSans" pitchFamily="50" charset="-122"/>
      <p:regular r:id="rId1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24D"/>
    <a:srgbClr val="FCDAD4"/>
    <a:srgbClr val="FCCEAF"/>
    <a:srgbClr val="FEE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5.png"/><Relationship Id="rId3" Type="http://schemas.openxmlformats.org/officeDocument/2006/relationships/tags" Target="../tags/tag4.xml"/><Relationship Id="rId21" Type="http://schemas.openxmlformats.org/officeDocument/2006/relationships/image" Target="../media/image8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image" Target="../media/image2.png"/><Relationship Id="rId20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1.xml"/><Relationship Id="rId19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2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.png"/><Relationship Id="rId5" Type="http://schemas.openxmlformats.org/officeDocument/2006/relationships/tags" Target="../tags/tag19.xml"/><Relationship Id="rId10" Type="http://schemas.openxmlformats.org/officeDocument/2006/relationships/image" Target="../media/image4.png"/><Relationship Id="rId4" Type="http://schemas.openxmlformats.org/officeDocument/2006/relationships/tags" Target="../tags/tag18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29-23:56:56-d0s87i475iks832jc0l0.png"/>
          <p:cNvPicPr>
            <a:picLocks noChangeAspect="1"/>
          </p:cNvPicPr>
          <p:nvPr/>
        </p:nvPicPr>
        <p:blipFill>
          <a:blip r:embed="rId4"/>
          <a:srcRect t="83" b="83"/>
          <a:stretch>
            <a:fillRect/>
          </a:stretch>
        </p:blipFill>
        <p:spPr>
          <a:xfrm>
            <a:off x="0" y="-2413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580" y="0"/>
            <a:ext cx="3254375" cy="3254375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5-29-23:56:51-d0s87gs75iks832jc0k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55280" y="3669665"/>
            <a:ext cx="3621405" cy="259334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84835" y="351790"/>
            <a:ext cx="7624445" cy="2078990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Prediction of poisonous mushroom</a:t>
            </a:r>
          </a:p>
        </p:txBody>
      </p:sp>
      <p:pic>
        <p:nvPicPr>
          <p:cNvPr id="9" name="Image 4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" y="3579495"/>
            <a:ext cx="3254375" cy="3254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10550" y="4013835"/>
            <a:ext cx="1534795" cy="1299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2000" dirty="0" err="1"/>
              <a:t>Qiye</a:t>
            </a:r>
            <a:r>
              <a:rPr lang="en-US" altLang="zh-CN" sz="2000" dirty="0"/>
              <a:t> Chen</a:t>
            </a:r>
          </a:p>
          <a:p>
            <a:pPr algn="r"/>
            <a:r>
              <a:rPr lang="zh-CN" altLang="en-US" sz="2000" dirty="0"/>
              <a:t>（</a:t>
            </a:r>
            <a:r>
              <a:rPr lang="en-US" altLang="zh-CN" sz="2000" dirty="0"/>
              <a:t>main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r"/>
            <a:r>
              <a:rPr lang="en-US" altLang="zh-CN" sz="2000" dirty="0"/>
              <a:t> Tianxia Gao</a:t>
            </a:r>
          </a:p>
          <a:p>
            <a:pPr algn="r"/>
            <a:r>
              <a:rPr lang="zh-CN" altLang="en-US" sz="2000" dirty="0"/>
              <a:t>（</a:t>
            </a:r>
            <a:r>
              <a:rPr lang="en-US" altLang="zh-CN" sz="2000" dirty="0"/>
              <a:t>article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908651" y="4013835"/>
            <a:ext cx="1342445" cy="1115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/>
              <a:t>24127311</a:t>
            </a:r>
          </a:p>
          <a:p>
            <a:endParaRPr lang="en-US" altLang="zh-CN" sz="2000" dirty="0"/>
          </a:p>
          <a:p>
            <a:r>
              <a:rPr lang="en-US" altLang="zh-CN" sz="2000" dirty="0"/>
              <a:t>23125241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29-23:56:49-d0s87gc75iks832jc0j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4930" y="3433445"/>
            <a:ext cx="3254375" cy="3254375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89645" y="183515"/>
            <a:ext cx="3254375" cy="325437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5-29-23:56:58-d0s87ik75iks832jc0lg.png"/>
          <p:cNvPicPr>
            <a:picLocks noChangeAspect="1"/>
          </p:cNvPicPr>
          <p:nvPr/>
        </p:nvPicPr>
        <p:blipFill>
          <a:blip r:embed="rId17">
            <a:alphaModFix amt="60000"/>
          </a:blip>
          <a:srcRect l="9" r="9"/>
          <a:stretch>
            <a:fillRect/>
          </a:stretch>
        </p:blipFill>
        <p:spPr>
          <a:xfrm>
            <a:off x="635" y="-12065"/>
            <a:ext cx="12191365" cy="6870065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5-29-23:56:59-d0s87is75iks832jc0o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388110" y="2214880"/>
            <a:ext cx="4391660" cy="739775"/>
          </a:xfrm>
          <a:prstGeom prst="rect">
            <a:avLst/>
          </a:prstGeom>
        </p:spPr>
      </p:pic>
      <p:sp>
        <p:nvSpPr>
          <p:cNvPr id="6" name="Text 0"/>
          <p:cNvSpPr/>
          <p:nvPr>
            <p:custDataLst>
              <p:tags r:id="rId3"/>
            </p:custDataLst>
          </p:nvPr>
        </p:nvSpPr>
        <p:spPr>
          <a:xfrm>
            <a:off x="2203450" y="2436495"/>
            <a:ext cx="3434080" cy="3917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2400" dirty="0"/>
              <a:t>Achievement Exhibition</a:t>
            </a:r>
          </a:p>
        </p:txBody>
      </p:sp>
      <p:sp>
        <p:nvSpPr>
          <p:cNvPr id="8" name="Text 2"/>
          <p:cNvSpPr/>
          <p:nvPr/>
        </p:nvSpPr>
        <p:spPr>
          <a:xfrm>
            <a:off x="898208" y="1266019"/>
            <a:ext cx="2077085" cy="54173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rgbClr val="F2644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9" name="Image 4" descr="https://test-kimi-img.moonshot.cn/pub/slides/slides_tmpl/image/25-05-29-23:56:58-d0s87ik75iks832jc0n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5350" y="1758315"/>
            <a:ext cx="2663825" cy="79375"/>
          </a:xfrm>
          <a:prstGeom prst="rect">
            <a:avLst/>
          </a:prstGeom>
        </p:spPr>
      </p:pic>
      <p:pic>
        <p:nvPicPr>
          <p:cNvPr id="10" name="Image 5" descr="https://test-kimi-img.moonshot.cn/pub/slides/slides_tmpl/image/25-05-29-23:56:58-d0s87ik75iks832jc0m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36650" y="2144713"/>
            <a:ext cx="934085" cy="981075"/>
          </a:xfrm>
          <a:prstGeom prst="rect">
            <a:avLst/>
          </a:prstGeom>
        </p:spPr>
      </p:pic>
      <p:sp>
        <p:nvSpPr>
          <p:cNvPr id="11" name="Text 3"/>
          <p:cNvSpPr/>
          <p:nvPr>
            <p:custDataLst>
              <p:tags r:id="rId5"/>
            </p:custDataLst>
          </p:nvPr>
        </p:nvSpPr>
        <p:spPr>
          <a:xfrm>
            <a:off x="1358265" y="2419985"/>
            <a:ext cx="490855" cy="4718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EF8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6" name="Image 8" descr="https://test-kimi-img.moonshot.cn/pub/slides/slides_tmpl/image/25-05-29-23:56:59-d0s87is75iks832jc0o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397000" y="3597275"/>
            <a:ext cx="4391660" cy="739775"/>
          </a:xfrm>
          <a:prstGeom prst="rect">
            <a:avLst/>
          </a:prstGeom>
        </p:spPr>
      </p:pic>
      <p:sp>
        <p:nvSpPr>
          <p:cNvPr id="17" name="Text 6"/>
          <p:cNvSpPr/>
          <p:nvPr>
            <p:custDataLst>
              <p:tags r:id="rId7"/>
            </p:custDataLst>
          </p:nvPr>
        </p:nvSpPr>
        <p:spPr>
          <a:xfrm>
            <a:off x="2212340" y="3818890"/>
            <a:ext cx="343408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Metrics &amp; Result</a:t>
            </a:r>
            <a:endParaRPr lang="en-US" sz="1600" dirty="0"/>
          </a:p>
        </p:txBody>
      </p:sp>
      <p:pic>
        <p:nvPicPr>
          <p:cNvPr id="18" name="Image 9" descr="https://test-kimi-img.moonshot.cn/pub/slides/slides_tmpl/image/25-05-29-23:56:58-d0s87ik75iks832jc0m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45540" y="3527108"/>
            <a:ext cx="934085" cy="981075"/>
          </a:xfrm>
          <a:prstGeom prst="rect">
            <a:avLst/>
          </a:prstGeom>
        </p:spPr>
      </p:pic>
      <p:sp>
        <p:nvSpPr>
          <p:cNvPr id="19" name="Text 7"/>
          <p:cNvSpPr/>
          <p:nvPr>
            <p:custDataLst>
              <p:tags r:id="rId9"/>
            </p:custDataLst>
          </p:nvPr>
        </p:nvSpPr>
        <p:spPr>
          <a:xfrm>
            <a:off x="1367155" y="3802380"/>
            <a:ext cx="49085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EF8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24" name="Image 12" descr="https://test-kimi-img.moonshot.cn/pub/slides/slides_tmpl/image/25-05-29-23:56:59-d0s87is75iks832jc0o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397000" y="4977130"/>
            <a:ext cx="4391660" cy="739775"/>
          </a:xfrm>
          <a:prstGeom prst="rect">
            <a:avLst/>
          </a:prstGeom>
        </p:spPr>
      </p:pic>
      <p:sp>
        <p:nvSpPr>
          <p:cNvPr id="25" name="Text 10"/>
          <p:cNvSpPr/>
          <p:nvPr>
            <p:custDataLst>
              <p:tags r:id="rId11"/>
            </p:custDataLst>
          </p:nvPr>
        </p:nvSpPr>
        <p:spPr>
          <a:xfrm>
            <a:off x="2212340" y="5198745"/>
            <a:ext cx="343408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pic>
        <p:nvPicPr>
          <p:cNvPr id="26" name="Image 13" descr="https://test-kimi-img.moonshot.cn/pub/slides/slides_tmpl/image/25-05-29-23:56:58-d0s87ik75iks832jc0mg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45540" y="4906963"/>
            <a:ext cx="934085" cy="981075"/>
          </a:xfrm>
          <a:prstGeom prst="rect">
            <a:avLst/>
          </a:prstGeom>
        </p:spPr>
      </p:pic>
      <p:sp>
        <p:nvSpPr>
          <p:cNvPr id="27" name="Text 11"/>
          <p:cNvSpPr/>
          <p:nvPr>
            <p:custDataLst>
              <p:tags r:id="rId13"/>
            </p:custDataLst>
          </p:nvPr>
        </p:nvSpPr>
        <p:spPr>
          <a:xfrm>
            <a:off x="1367155" y="5169535"/>
            <a:ext cx="49085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EF8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28" name="Image 14" descr="https://test-kimi-img.moonshot.cn/pub/slides/slides_tmpl/image/25-05-29-23:56:59-d0s87is75iks832jc0o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67365" y="5855970"/>
            <a:ext cx="679450" cy="246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29-23:56:56-d0s87i475iks832jc0l0.png"/>
          <p:cNvPicPr>
            <a:picLocks noChangeAspect="1"/>
          </p:cNvPicPr>
          <p:nvPr/>
        </p:nvPicPr>
        <p:blipFill>
          <a:blip r:embed="rId3"/>
          <a:srcRect t="83" b="83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29-23:56:51-d0s87gs75iks832jc0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20" y="-503555"/>
            <a:ext cx="7865110" cy="78651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23404" y="1782464"/>
            <a:ext cx="2872142" cy="23209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3252787" y="3998455"/>
            <a:ext cx="5685155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iSans" pitchFamily="34" charset="-122"/>
                <a:cs typeface="Times New Roman" panose="02020603050405020304" pitchFamily="18" charset="0"/>
              </a:rPr>
              <a:t>Achivement Exhibition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50" y="3328670"/>
            <a:ext cx="3254375" cy="3254375"/>
          </a:xfrm>
          <a:prstGeom prst="rect">
            <a:avLst/>
          </a:prstGeom>
        </p:spPr>
      </p:pic>
      <p:pic>
        <p:nvPicPr>
          <p:cNvPr id="7" name="Image 3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55" y="401320"/>
            <a:ext cx="3254375" cy="3254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29-23:56:58-d0s87ik75iks832jc0lg.png"/>
          <p:cNvPicPr>
            <a:picLocks noChangeAspect="1"/>
          </p:cNvPicPr>
          <p:nvPr/>
        </p:nvPicPr>
        <p:blipFill>
          <a:blip r:embed="rId3">
            <a:alphaModFix amt="60000"/>
          </a:blip>
          <a:srcRect l="9" r="9"/>
          <a:stretch>
            <a:fillRect/>
          </a:stretch>
        </p:blipFill>
        <p:spPr>
          <a:xfrm>
            <a:off x="635" y="-131895"/>
            <a:ext cx="12191365" cy="6870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556895"/>
            <a:ext cx="466090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Times New Roman" panose="02020603050405020304" pitchFamily="18" charset="0"/>
                <a:ea typeface="MiSans" pitchFamily="34" charset="-122"/>
                <a:cs typeface="Times New Roman" panose="02020603050405020304" pitchFamily="18" charset="0"/>
              </a:rPr>
              <a:t>Achievement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49524" y="4625078"/>
            <a:ext cx="3717775" cy="16958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frontend interface to test and demonstrate the prediction functionality through the API</a:t>
            </a:r>
          </a:p>
        </p:txBody>
      </p:sp>
      <p:pic>
        <p:nvPicPr>
          <p:cNvPr id="8" name="Image 2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720" y="1487170"/>
            <a:ext cx="718820" cy="718820"/>
          </a:xfrm>
          <a:prstGeom prst="rect">
            <a:avLst/>
          </a:prstGeom>
        </p:spPr>
      </p:pic>
      <p:pic>
        <p:nvPicPr>
          <p:cNvPr id="9" name="Image 3" descr="https://test-kimi-img.moonshot.cn/pub/slides/slides_tmpl/image/25-05-29-23:57:00-d0s87j475iks832jc0q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44" y="1329982"/>
            <a:ext cx="3894455" cy="65214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95960" y="1430878"/>
            <a:ext cx="354139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Achieved over 98% accuracy: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Image 4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220" y="3275965"/>
            <a:ext cx="718820" cy="718820"/>
          </a:xfrm>
          <a:prstGeom prst="rect">
            <a:avLst/>
          </a:prstGeom>
        </p:spPr>
      </p:pic>
      <p:pic>
        <p:nvPicPr>
          <p:cNvPr id="12" name="Image 5" descr="https://test-kimi-img.moonshot.cn/pub/slides/slides_tmpl/image/25-05-29-23:57:00-d0s87j475iks832jc0q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61" y="3927792"/>
            <a:ext cx="3894455" cy="65214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95960" y="4019601"/>
            <a:ext cx="347726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Frontend interface(p1):</a:t>
            </a:r>
          </a:p>
        </p:txBody>
      </p:sp>
      <p:pic>
        <p:nvPicPr>
          <p:cNvPr id="14" name="Image 6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205" y="4700270"/>
            <a:ext cx="718820" cy="718820"/>
          </a:xfrm>
          <a:prstGeom prst="rect">
            <a:avLst/>
          </a:prstGeom>
        </p:spPr>
      </p:pic>
      <p:pic>
        <p:nvPicPr>
          <p:cNvPr id="17" name="Image 8" descr="https://test-kimi-img.moonshot.cn/pub/slides/slides_tmpl/image/25-05-29-23:56:59-d0s87is75iks832jc0o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0665" y="867410"/>
            <a:ext cx="679450" cy="2463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5625" y="1994535"/>
            <a:ext cx="3913505" cy="1082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methods to be introduced later, our model has achieved extremely high accuracy</a:t>
            </a:r>
          </a:p>
        </p:txBody>
      </p:sp>
      <p:pic>
        <p:nvPicPr>
          <p:cNvPr id="1420977683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26" y="1905"/>
            <a:ext cx="6725503" cy="62722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8690" y="6320975"/>
            <a:ext cx="2771140" cy="417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/>
              <a:t>p1:the frontend interface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29-23:56:56-d0s87i475iks832jc0l0.png"/>
          <p:cNvPicPr>
            <a:picLocks noChangeAspect="1"/>
          </p:cNvPicPr>
          <p:nvPr/>
        </p:nvPicPr>
        <p:blipFill>
          <a:blip r:embed="rId3"/>
          <a:srcRect t="83" b="83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29-23:56:51-d0s87gs75iks832jc0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20" y="-503555"/>
            <a:ext cx="7865110" cy="78651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23404" y="1782464"/>
            <a:ext cx="2872142" cy="2214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3252787" y="3998455"/>
            <a:ext cx="5685155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iSans" pitchFamily="34" charset="-122"/>
                <a:cs typeface="Times New Roman" panose="02020603050405020304" pitchFamily="18" charset="0"/>
              </a:rPr>
              <a:t>Metrics &amp; Result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50" y="3328670"/>
            <a:ext cx="3254375" cy="3254375"/>
          </a:xfrm>
          <a:prstGeom prst="rect">
            <a:avLst/>
          </a:prstGeom>
        </p:spPr>
      </p:pic>
      <p:pic>
        <p:nvPicPr>
          <p:cNvPr id="7" name="Image 3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55" y="401320"/>
            <a:ext cx="3254375" cy="32543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29-23:56:58-d0s87ik75iks832jc0lg.png"/>
          <p:cNvPicPr>
            <a:picLocks noChangeAspect="1"/>
          </p:cNvPicPr>
          <p:nvPr/>
        </p:nvPicPr>
        <p:blipFill>
          <a:blip r:embed="rId3">
            <a:alphaModFix amt="60000"/>
          </a:blip>
          <a:srcRect l="9" r="9"/>
          <a:stretch>
            <a:fillRect/>
          </a:stretch>
        </p:blipFill>
        <p:spPr>
          <a:xfrm>
            <a:off x="635" y="1905"/>
            <a:ext cx="12191365" cy="6870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122" y="270474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333333"/>
                </a:solidFill>
                <a:latin typeface="Times New Roman" panose="02020603050405020304" pitchFamily="18" charset="0"/>
                <a:ea typeface="MiSans" pitchFamily="34" charset="-122"/>
                <a:cs typeface="Times New Roman" panose="02020603050405020304" pitchFamily="18" charset="0"/>
              </a:rPr>
              <a:t>Metrics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rot="16200000" flipH="1">
            <a:off x="7756525" y="-172085"/>
            <a:ext cx="4109720" cy="4453890"/>
          </a:xfrm>
          <a:prstGeom prst="rect">
            <a:avLst/>
          </a:prstGeom>
        </p:spPr>
      </p:pic>
      <p:pic>
        <p:nvPicPr>
          <p:cNvPr id="17" name="Image 8" descr="https://test-kimi-img.moonshot.cn/pub/slides/slides_tmpl/image/25-05-29-23:56:59-d0s87is75iks832jc0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0665" y="867410"/>
            <a:ext cx="679450" cy="2463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52321" y="990600"/>
            <a:ext cx="1119915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proportion of correctly classified instances.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attempts with Decision Tree faced overfitting, as a single tree’s splitting logic struggled to generalize across diverse mushroom feature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improve robustness, we switched to Random Forest using 2000 trees. The large ensemble, via bootstrapping and feature randomness, reduced overfitting and stabilized toxicity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proportion of true positives among all positive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proportion of true positives among all actual positives.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harmonic mean of precision and recall.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curve: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graphical representation method used to evaluate the performance of classification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tabular tool used to evaluate the performance of classification model.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29-23:56:58-d0s87ik75iks832jc0lg.png"/>
          <p:cNvPicPr>
            <a:picLocks noChangeAspect="1"/>
          </p:cNvPicPr>
          <p:nvPr/>
        </p:nvPicPr>
        <p:blipFill>
          <a:blip r:embed="rId10">
            <a:alphaModFix amt="60000"/>
          </a:blip>
          <a:srcRect l="9" r="9"/>
          <a:stretch>
            <a:fillRect/>
          </a:stretch>
        </p:blipFill>
        <p:spPr>
          <a:xfrm>
            <a:off x="0" y="-54610"/>
            <a:ext cx="12191365" cy="6870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437552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Times New Roman" panose="02020603050405020304" pitchFamily="18" charset="0"/>
                <a:ea typeface="MiSans" pitchFamily="34" charset="-122"/>
                <a:cs typeface="Times New Roman" panose="02020603050405020304" pitchFamily="18" charset="0"/>
              </a:rPr>
              <a:t>Result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https://test-kimi-img.moonshot.cn/pub/slides/slides_tmpl/image/25-05-29-23:56:49-d0s87gc75iks832jc0j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alphaModFix amt="49000"/>
          </a:blip>
          <a:stretch>
            <a:fillRect/>
          </a:stretch>
        </p:blipFill>
        <p:spPr>
          <a:xfrm rot="16200000" flipH="1">
            <a:off x="7756525" y="-172085"/>
            <a:ext cx="4109720" cy="4453890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9720" y="1487170"/>
            <a:ext cx="718820" cy="718820"/>
          </a:xfrm>
          <a:prstGeom prst="rect">
            <a:avLst/>
          </a:prstGeom>
        </p:spPr>
      </p:pic>
      <p:pic>
        <p:nvPicPr>
          <p:cNvPr id="17" name="Image 8" descr="https://test-kimi-img.moonshot.cn/pub/slides/slides_tmpl/image/25-05-29-23:56:59-d0s87is75iks832jc0o0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400665" y="867410"/>
            <a:ext cx="679450" cy="246380"/>
          </a:xfrm>
          <a:prstGeom prst="rect">
            <a:avLst/>
          </a:prstGeom>
        </p:spPr>
      </p:pic>
      <p:graphicFrame>
        <p:nvGraphicFramePr>
          <p:cNvPr id="21" name="表格 20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16333471"/>
              </p:ext>
            </p:extLst>
          </p:nvPr>
        </p:nvGraphicFramePr>
        <p:xfrm>
          <a:off x="472542" y="1270737"/>
          <a:ext cx="5255158" cy="548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0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</a:p>
                  </a:txBody>
                  <a:tcPr>
                    <a:solidFill>
                      <a:srgbClr val="FF62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</a:p>
                  </a:txBody>
                  <a:tcPr>
                    <a:solidFill>
                      <a:srgbClr val="FF62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Accuracy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over 98%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Best Max depth (Decision Tree)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depth 15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Best Max depth  (Random Forest)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best max depth 22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Precision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99%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F1-score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99.1%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ROC curve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the p2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99.1%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Confusion Matrix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at the p3</a:t>
                      </a:r>
                    </a:p>
                  </a:txBody>
                  <a:tcPr>
                    <a:solidFill>
                      <a:srgbClr val="FEE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2" name="图片 3" descr="f08e5eac5445daaf0afd5bdc538aa5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56359" y="42545"/>
            <a:ext cx="4127491" cy="3438979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10899775" y="1831617"/>
            <a:ext cx="679450" cy="5556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/>
              <a:t>p2</a:t>
            </a:r>
          </a:p>
        </p:txBody>
      </p:sp>
      <p:pic>
        <p:nvPicPr>
          <p:cNvPr id="24" name="图片 4" descr="cd6d109578a42cf2dbc303c053adf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56359" y="3524069"/>
            <a:ext cx="4127491" cy="3244318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10747319" y="4851903"/>
            <a:ext cx="831905" cy="294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29-23:56:56-d0s87i475iks832jc0l0.png"/>
          <p:cNvPicPr>
            <a:picLocks noChangeAspect="1"/>
          </p:cNvPicPr>
          <p:nvPr/>
        </p:nvPicPr>
        <p:blipFill>
          <a:blip r:embed="rId3"/>
          <a:srcRect t="83" b="83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29-23:56:51-d0s87gs75iks832jc0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20" y="-503555"/>
            <a:ext cx="7865110" cy="78651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23404" y="1782464"/>
            <a:ext cx="2872142" cy="2214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3252787" y="3998455"/>
            <a:ext cx="5685155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iSans" pitchFamily="34" charset="-122"/>
                <a:cs typeface="Times New Roman" panose="02020603050405020304" pitchFamily="18" charset="0"/>
              </a:rPr>
              <a:t>Conclusion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50" y="3328670"/>
            <a:ext cx="3254375" cy="3254375"/>
          </a:xfrm>
          <a:prstGeom prst="rect">
            <a:avLst/>
          </a:prstGeom>
        </p:spPr>
      </p:pic>
      <p:pic>
        <p:nvPicPr>
          <p:cNvPr id="7" name="Image 3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55" y="401320"/>
            <a:ext cx="3254375" cy="3254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29-23:56:58-d0s87ik75iks832jc0lg.png"/>
          <p:cNvPicPr>
            <a:picLocks noChangeAspect="1"/>
          </p:cNvPicPr>
          <p:nvPr/>
        </p:nvPicPr>
        <p:blipFill>
          <a:blip r:embed="rId3">
            <a:alphaModFix amt="60000"/>
          </a:blip>
          <a:srcRect l="9" r="9"/>
          <a:stretch>
            <a:fillRect/>
          </a:stretch>
        </p:blipFill>
        <p:spPr>
          <a:xfrm>
            <a:off x="635" y="1905"/>
            <a:ext cx="12191365" cy="6870065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29-23:56:49-d0s87gc75iks832jc0jg.png"/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7065645" y="-262255"/>
            <a:ext cx="5241290" cy="524129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5-29-23:56:59-d0s87is75iks832jc0o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65" y="1634490"/>
            <a:ext cx="6989556" cy="506386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672465"/>
            <a:ext cx="8152765" cy="590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Times New Roman" panose="02020603050405020304" pitchFamily="18" charset="0"/>
                <a:ea typeface="MiSans" pitchFamily="34" charset="-122"/>
                <a:cs typeface="Times New Roman" panose="02020603050405020304" pitchFamily="18" charset="0"/>
              </a:rPr>
              <a:t>Conclusion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761365" y="1858645"/>
            <a:ext cx="6750216" cy="31203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Our project successfully developed a reliable prediction model for identifying poisonous mushrooms.By leveraging advanced data analysis methods and carefully selecting and tuning machine learning models, we were achieved a high level of accuracy in our predictions. </a:t>
            </a:r>
          </a:p>
        </p:txBody>
      </p:sp>
      <p:pic>
        <p:nvPicPr>
          <p:cNvPr id="17" name="Image 8" descr="https://test-kimi-img.moonshot.cn/pub/slides/slides_tmpl/image/25-05-29-23:56:59-d0s87is75iks832jc0o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0665" y="867410"/>
            <a:ext cx="679450" cy="2463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4.95,&quot;left&quot;:304.75,&quot;top&quot;:334.9,&quot;width&quot;:573.1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6.95,&quot;left&quot;:470.45,&quot;top&quot;:0,&quot;width&quot;:477.4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6.95,&quot;left&quot;:470.45,&quot;top&quot;:0,&quot;width&quot;:477.4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3*377"/>
  <p:tag name="TABLE_ENDDRAG_RECT" val="57*131*393*37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6.95,&quot;left&quot;:470.45,&quot;top&quot;:0,&quot;width&quot;:477.4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6.95,&quot;left&quot;:470.45,&quot;top&quot;:0,&quot;width&quot;:477.4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6.95,&quot;left&quot;:470.45,&quot;top&quot;:0,&quot;width&quot;:477.4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6.95,&quot;left&quot;:470.45,&quot;top&quot;:0,&quot;width&quot;:477.4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72496062992127,&quot;left&quot;:5.9,&quot;top&quot;:168.87503937007872,&quot;width&quot;:449.9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315</Words>
  <Application>Microsoft Office PowerPoint</Application>
  <PresentationFormat>宽屏</PresentationFormat>
  <Paragraphs>68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Arial</vt:lpstr>
      <vt:lpstr>Times New Roman</vt:lpstr>
      <vt:lpstr>MiSans</vt:lpstr>
      <vt:lpstr>Calibri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QIYE CHEN</cp:lastModifiedBy>
  <cp:revision>11</cp:revision>
  <dcterms:created xsi:type="dcterms:W3CDTF">2025-06-25T14:03:00Z</dcterms:created>
  <dcterms:modified xsi:type="dcterms:W3CDTF">2025-09-24T11:59:32Z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151DC8C7FAEA4162B567F04C2B883DC7_12</vt:lpwstr>
  </property>
  <property fmtid="{D5CDD505-2E9C-101B-9397-08002B2CF9AE}" pid="3" name="KSOProductBuildVer">
    <vt:lpwstr>2052-12.1.0.21541</vt:lpwstr>
  </property>
</Properties>
</file>